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2"/>
  </p:notesMasterIdLst>
  <p:sldIdLst>
    <p:sldId id="256" r:id="rId2"/>
    <p:sldId id="259" r:id="rId3"/>
    <p:sldId id="262" r:id="rId4"/>
    <p:sldId id="261" r:id="rId5"/>
    <p:sldId id="265" r:id="rId6"/>
    <p:sldId id="266" r:id="rId7"/>
    <p:sldId id="264" r:id="rId8"/>
    <p:sldId id="263" r:id="rId9"/>
    <p:sldId id="260" r:id="rId10"/>
    <p:sldId id="257" r:id="rId11"/>
  </p:sldIdLst>
  <p:sldSz cx="9144000" cy="6858000" type="letter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99FF"/>
    <a:srgbClr val="6699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04" autoAdjust="0"/>
  </p:normalViewPr>
  <p:slideViewPr>
    <p:cSldViewPr snapToGrid="0"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D872F50-D72F-4035-B09F-E930E57B9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18"/>
          <p:cNvGrpSpPr>
            <a:grpSpLocks/>
          </p:cNvGrpSpPr>
          <p:nvPr userDrawn="1"/>
        </p:nvGrpSpPr>
        <p:grpSpPr bwMode="auto">
          <a:xfrm>
            <a:off x="4438650" y="6048375"/>
            <a:ext cx="4529138" cy="655638"/>
            <a:chOff x="1104" y="1584"/>
            <a:chExt cx="2853" cy="413"/>
          </a:xfrm>
        </p:grpSpPr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1104" y="1584"/>
              <a:ext cx="2565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  <a:defRPr/>
              </a:pPr>
              <a:r>
                <a:rPr lang="en-US" sz="1400">
                  <a:solidFill>
                    <a:schemeClr val="tx2"/>
                  </a:solidFill>
                  <a:latin typeface="Copperplate Gothic Light" pitchFamily="34" charset="0"/>
                </a:rPr>
                <a:t>           PRAESIDIUM RELIGIOUS SERVICES</a:t>
              </a:r>
            </a:p>
          </p:txBody>
        </p:sp>
        <p:graphicFrame>
          <p:nvGraphicFramePr>
            <p:cNvPr id="12" name="Object 20"/>
            <p:cNvGraphicFramePr>
              <a:graphicFrameLocks noChangeAspect="1"/>
            </p:cNvGraphicFramePr>
            <p:nvPr/>
          </p:nvGraphicFramePr>
          <p:xfrm>
            <a:off x="3657" y="1632"/>
            <a:ext cx="300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6" name="Document" r:id="rId3" imgW="264861" imgH="279593" progId="Word.Document.8">
                    <p:embed/>
                  </p:oleObj>
                </mc:Choice>
                <mc:Fallback>
                  <p:oleObj name="Document" r:id="rId3" imgW="264861" imgH="279593" progId="Word.Document.8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" y="1632"/>
                          <a:ext cx="300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99CC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ine 21"/>
            <p:cNvSpPr>
              <a:spLocks noChangeShapeType="1"/>
            </p:cNvSpPr>
            <p:nvPr/>
          </p:nvSpPr>
          <p:spPr bwMode="auto">
            <a:xfrm flipV="1">
              <a:off x="1440" y="1824"/>
              <a:ext cx="21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1632" y="1824"/>
              <a:ext cx="20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20000"/>
                </a:spcBef>
                <a:defRPr/>
              </a:pPr>
              <a:r>
                <a:rPr lang="en-US" sz="1200" i="1">
                  <a:latin typeface="Bookman Old Style" pitchFamily="18" charset="0"/>
                </a:rPr>
                <a:t>Our Passion.  Your Protection</a:t>
              </a:r>
            </a:p>
          </p:txBody>
        </p:sp>
      </p:grpSp>
      <p:sp>
        <p:nvSpPr>
          <p:cNvPr id="25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defRPr sz="1400">
                <a:solidFill>
                  <a:schemeClr val="tx2"/>
                </a:solidFill>
                <a:latin typeface="Copperplate Gothic Light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1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54D97CB5-A514-4A66-A9E6-FF67B81AF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2504D-375A-4A99-8B39-6AD52F4BC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33750" y="762000"/>
            <a:ext cx="85725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241935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A02D8-0452-4B18-BF9E-9B37C968C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FF7A1-4A5E-4123-8FEC-A0C811617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63AA-E332-41F4-BCE9-EAB13636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1600200" cy="4333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752600"/>
            <a:ext cx="1600200" cy="4333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26645-F6B8-40FA-B19A-565D9FDA2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FB123-03D4-4CB1-9BEA-9B84D8A11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C670D-AB42-4119-84D7-C7BF6FED7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50D1D-D529-4103-970C-C07FAC2BE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9B68E-ADF2-47A5-9FF0-01188BDAE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70A2-2E5E-4399-8A52-4DAC9676F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2458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1" name="Freeform 5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rgbClr val="9999FF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5" name="Group 6"/>
          <p:cNvGrpSpPr>
            <a:grpSpLocks/>
          </p:cNvGrpSpPr>
          <p:nvPr/>
        </p:nvGrpSpPr>
        <p:grpSpPr bwMode="auto">
          <a:xfrm>
            <a:off x="228600" y="1524000"/>
            <a:ext cx="3962400" cy="152400"/>
            <a:chOff x="144" y="1248"/>
            <a:chExt cx="4656" cy="201"/>
          </a:xfrm>
        </p:grpSpPr>
        <p:sp>
          <p:nvSpPr>
            <p:cNvPr id="24583" name="AutoShape 7"/>
            <p:cNvSpPr>
              <a:spLocks noChangeArrowheads="1"/>
            </p:cNvSpPr>
            <p:nvPr/>
          </p:nvSpPr>
          <p:spPr bwMode="auto">
            <a:xfrm>
              <a:off x="385" y="1248"/>
              <a:ext cx="4415" cy="201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4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3352800" cy="762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33528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1DF624-5128-4CC3-9229-E91B89A0D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9" name="Group 14"/>
          <p:cNvGrpSpPr>
            <a:grpSpLocks/>
          </p:cNvGrpSpPr>
          <p:nvPr userDrawn="1"/>
        </p:nvGrpSpPr>
        <p:grpSpPr bwMode="auto">
          <a:xfrm rot="10800000">
            <a:off x="5943600" y="0"/>
            <a:ext cx="3200400" cy="6858000"/>
            <a:chOff x="0" y="0"/>
            <a:chExt cx="2016" cy="4320"/>
          </a:xfrm>
        </p:grpSpPr>
        <p:sp>
          <p:nvSpPr>
            <p:cNvPr id="24591" name="Rectangle 15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92" name="Freeform 16"/>
            <p:cNvSpPr>
              <a:spLocks/>
            </p:cNvSpPr>
            <p:nvPr userDrawn="1"/>
          </p:nvSpPr>
          <p:spPr bwMode="auto">
            <a:xfrm>
              <a:off x="288" y="1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rgbClr val="9999FF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80" name="Group 18"/>
          <p:cNvGrpSpPr>
            <a:grpSpLocks/>
          </p:cNvGrpSpPr>
          <p:nvPr userDrawn="1"/>
        </p:nvGrpSpPr>
        <p:grpSpPr bwMode="auto">
          <a:xfrm rot="10800000">
            <a:off x="4648200" y="3276600"/>
            <a:ext cx="3962400" cy="152400"/>
            <a:chOff x="144" y="1248"/>
            <a:chExt cx="4656" cy="201"/>
          </a:xfrm>
        </p:grpSpPr>
        <p:sp>
          <p:nvSpPr>
            <p:cNvPr id="24595" name="AutoShape 19"/>
            <p:cNvSpPr>
              <a:spLocks noChangeArrowheads="1"/>
            </p:cNvSpPr>
            <p:nvPr/>
          </p:nvSpPr>
          <p:spPr bwMode="auto">
            <a:xfrm>
              <a:off x="387" y="1248"/>
              <a:ext cx="4415" cy="201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96" name="AutoShape 20"/>
            <p:cNvSpPr>
              <a:spLocks noChangeArrowheads="1"/>
            </p:cNvSpPr>
            <p:nvPr/>
          </p:nvSpPr>
          <p:spPr bwMode="auto">
            <a:xfrm flipH="1">
              <a:off x="146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81" name="Group 39"/>
          <p:cNvGrpSpPr>
            <a:grpSpLocks/>
          </p:cNvGrpSpPr>
          <p:nvPr userDrawn="1"/>
        </p:nvGrpSpPr>
        <p:grpSpPr bwMode="auto">
          <a:xfrm>
            <a:off x="5343525" y="6162675"/>
            <a:ext cx="3657600" cy="561975"/>
            <a:chOff x="1248" y="2256"/>
            <a:chExt cx="2976" cy="469"/>
          </a:xfrm>
        </p:grpSpPr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1248" y="2256"/>
              <a:ext cx="2565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  <a:defRPr/>
              </a:pPr>
              <a:r>
                <a:rPr lang="en-US" sz="900">
                  <a:latin typeface="Copperplate Gothic Bold" pitchFamily="34" charset="0"/>
                </a:rPr>
                <a:t>                         PRAESIDIUM RELIGIOUS SERVICES</a:t>
              </a:r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 flipV="1">
              <a:off x="2160" y="2496"/>
              <a:ext cx="15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1776" y="2496"/>
              <a:ext cx="2020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20000"/>
                </a:spcBef>
                <a:defRPr/>
              </a:pPr>
              <a:r>
                <a:rPr lang="en-US" sz="1200" i="1">
                  <a:latin typeface="Bookman Old Style" pitchFamily="18" charset="0"/>
                </a:rPr>
                <a:t>Our Passion.  Your Protection</a:t>
              </a:r>
            </a:p>
          </p:txBody>
        </p:sp>
        <p:pic>
          <p:nvPicPr>
            <p:cNvPr id="3085" name="Picture 43" descr="Praesidium Logo High Res - colored background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840" y="2274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12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12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defRPr sz="12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 sz="12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 sz="12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 sz="12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 sz="12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 sz="12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2717800" cy="1822450"/>
          </a:xfrm>
        </p:spPr>
        <p:txBody>
          <a:bodyPr/>
          <a:lstStyle/>
          <a:p>
            <a:pPr eaLnBrk="1" hangingPunct="1"/>
            <a:r>
              <a:rPr lang="en-US" sz="1600">
                <a:latin typeface="Lucida Handwriting" pitchFamily="66" charset="0"/>
              </a:rPr>
              <a:t>A Guide to talking with your child about sexual abuse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5006975" y="2409825"/>
            <a:ext cx="35052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000" b="1" i="1" dirty="0"/>
              <a:t>Educational Program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000" b="1" i="1" dirty="0"/>
              <a:t>for Pre-Teen Volunteers 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000" b="1" i="1" dirty="0"/>
              <a:t>Age 11 &amp; 12 years old</a:t>
            </a:r>
          </a:p>
        </p:txBody>
      </p:sp>
      <p:pic>
        <p:nvPicPr>
          <p:cNvPr id="4100" name="Picture 6" descr="safe_environment_logo_smal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8063" y="231775"/>
            <a:ext cx="35560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sexual abuse?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352800" cy="2971800"/>
          </a:xfrm>
        </p:spPr>
        <p:txBody>
          <a:bodyPr/>
          <a:lstStyle/>
          <a:p>
            <a:pPr eaLnBrk="1" hangingPunct="1"/>
            <a:r>
              <a:rPr lang="en-US" sz="1200">
                <a:latin typeface="Lucida Handwriting" pitchFamily="66" charset="0"/>
              </a:rPr>
              <a:t>Sexual abuse is when someone older or more powerful involves a child or adolescent in sexual activity.</a:t>
            </a:r>
          </a:p>
          <a:p>
            <a:pPr eaLnBrk="1" hangingPunct="1"/>
            <a:endParaRPr lang="en-US" sz="1200">
              <a:latin typeface="Lucida Handwriting" pitchFamily="66" charset="0"/>
            </a:endParaRPr>
          </a:p>
          <a:p>
            <a:pPr eaLnBrk="1" hangingPunct="1"/>
            <a:endParaRPr lang="en-US" sz="1200">
              <a:latin typeface="Lucida Handwriting" pitchFamily="66" charset="0"/>
            </a:endParaRPr>
          </a:p>
          <a:p>
            <a:pPr eaLnBrk="1" hangingPunct="1"/>
            <a:r>
              <a:rPr lang="en-US" sz="1200">
                <a:latin typeface="Lucida Handwriting" pitchFamily="66" charset="0"/>
              </a:rPr>
              <a:t>Older kids, even teenagers, can be sexually abused.</a:t>
            </a:r>
          </a:p>
          <a:p>
            <a:pPr eaLnBrk="1" hangingPunct="1"/>
            <a:endParaRPr lang="en-US" sz="1200">
              <a:latin typeface="Lucida Handwriting" pitchFamily="66" charset="0"/>
            </a:endParaRPr>
          </a:p>
          <a:p>
            <a:pPr eaLnBrk="1" hangingPunct="1"/>
            <a:r>
              <a:rPr lang="en-US" sz="1200">
                <a:latin typeface="Lucida Handwriting" pitchFamily="66" charset="0"/>
              </a:rPr>
              <a:t>Plus - It’s against the law.</a:t>
            </a:r>
          </a:p>
          <a:p>
            <a:pPr eaLnBrk="1" hangingPunct="1"/>
            <a:endParaRPr lang="en-US" sz="1200">
              <a:latin typeface="Lucida Handwriting" pitchFamily="66" charset="0"/>
            </a:endParaRP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187325" y="1778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317" name="AutoShape 10"/>
          <p:cNvSpPr>
            <a:spLocks noChangeArrowheads="1"/>
          </p:cNvSpPr>
          <p:nvPr/>
        </p:nvSpPr>
        <p:spPr bwMode="auto">
          <a:xfrm>
            <a:off x="4800600" y="319314"/>
            <a:ext cx="3657600" cy="885372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3319" name="Rectangle 12"/>
          <p:cNvSpPr>
            <a:spLocks noChangeArrowheads="1"/>
          </p:cNvSpPr>
          <p:nvPr/>
        </p:nvSpPr>
        <p:spPr bwMode="auto">
          <a:xfrm>
            <a:off x="8404225" y="2540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ChangeArrowheads="1"/>
          </p:cNvSpPr>
          <p:nvPr/>
        </p:nvSpPr>
        <p:spPr bwMode="auto">
          <a:xfrm>
            <a:off x="212725" y="2286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5123" name="AutoShape 10"/>
          <p:cNvSpPr>
            <a:spLocks noChangeArrowheads="1"/>
          </p:cNvSpPr>
          <p:nvPr/>
        </p:nvSpPr>
        <p:spPr bwMode="auto">
          <a:xfrm>
            <a:off x="4953000" y="2133600"/>
            <a:ext cx="3352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1600" b="1">
                <a:solidFill>
                  <a:schemeClr val="tx2"/>
                </a:solidFill>
              </a:rPr>
              <a:t>What actually happens when someone is sexually abused?</a:t>
            </a:r>
          </a:p>
        </p:txBody>
      </p:sp>
      <p:sp>
        <p:nvSpPr>
          <p:cNvPr id="5124" name="Rectangle 11"/>
          <p:cNvSpPr>
            <a:spLocks noChangeArrowheads="1"/>
          </p:cNvSpPr>
          <p:nvPr/>
        </p:nvSpPr>
        <p:spPr bwMode="auto">
          <a:xfrm>
            <a:off x="4800600" y="333375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	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It could be any sexual activity, 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200">
                <a:latin typeface="Lucida Handwriting" pitchFamily="66" charset="0"/>
              </a:rPr>
              <a:t>Hugging or kissing in a romantic or sexual way.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200">
                <a:latin typeface="Lucida Handwriting" pitchFamily="66" charset="0"/>
              </a:rPr>
              <a:t>Taking nude or almost nude pictures.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200">
                <a:latin typeface="Lucida Handwriting" pitchFamily="66" charset="0"/>
              </a:rPr>
              <a:t>Showing pornography.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200">
                <a:latin typeface="Lucida Handwriting" pitchFamily="66" charset="0"/>
              </a:rPr>
              <a:t>Showing or touching genitals.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200">
                <a:latin typeface="Lucida Handwriting" pitchFamily="66" charset="0"/>
              </a:rPr>
              <a:t>Sexual intercourse.</a:t>
            </a:r>
          </a:p>
        </p:txBody>
      </p:sp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8391525" y="1524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7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3657600" cy="914400"/>
          </a:xfrm>
          <a:noFill/>
        </p:spPr>
        <p:txBody>
          <a:bodyPr/>
          <a:lstStyle/>
          <a:p>
            <a:pPr eaLnBrk="1" hangingPunct="1"/>
            <a:r>
              <a:rPr lang="en-US"/>
              <a:t>What if all this is happening to my friend, not me?</a:t>
            </a:r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762000" y="1676400"/>
            <a:ext cx="3352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	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You probably told your friend that you would not tell anyone about the abuse.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But your friend needs you to be strong now and take action to help.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You can encourage your friend to speak up, tell someone, or to try to stay away from the person so that the abuse can’t happen again.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If your friend will not take action, you may have to </a:t>
            </a: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212725" y="2286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6149" name="AutoShape 10"/>
          <p:cNvSpPr>
            <a:spLocks noChangeArrowheads="1"/>
          </p:cNvSpPr>
          <p:nvPr/>
        </p:nvSpPr>
        <p:spPr bwMode="auto">
          <a:xfrm>
            <a:off x="4953000" y="2057400"/>
            <a:ext cx="3352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1600" b="1">
                <a:solidFill>
                  <a:schemeClr val="tx2"/>
                </a:solidFill>
              </a:rPr>
              <a:t>Wait a minute, what are boundaries?</a:t>
            </a:r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4800600" y="37338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	Boundaries are the lines you draw for yourself about what you will and will not do.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	Boundaries can be physical, emotional or behavioral.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8404225" y="1778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7"/>
          <p:cNvSpPr>
            <a:spLocks noChangeArrowheads="1"/>
          </p:cNvSpPr>
          <p:nvPr/>
        </p:nvSpPr>
        <p:spPr bwMode="auto">
          <a:xfrm>
            <a:off x="4953000" y="2057400"/>
            <a:ext cx="3352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1600" b="1">
                <a:solidFill>
                  <a:schemeClr val="tx2"/>
                </a:solidFill>
              </a:rPr>
              <a:t>Physical Boundary Violations</a:t>
            </a:r>
          </a:p>
        </p:txBody>
      </p:sp>
      <p:sp>
        <p:nvSpPr>
          <p:cNvPr id="7171" name="Rectangle 18"/>
          <p:cNvSpPr>
            <a:spLocks noChangeArrowheads="1"/>
          </p:cNvSpPr>
          <p:nvPr/>
        </p:nvSpPr>
        <p:spPr bwMode="auto">
          <a:xfrm>
            <a:off x="4800600" y="3733800"/>
            <a:ext cx="3352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Touching too much.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“Accidentally” touching  in private areas.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Wrestling or tickling too much.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Holding you, an older kid, on the lap.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Hugging too much or with too much body contact.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</p:txBody>
      </p:sp>
      <p:sp>
        <p:nvSpPr>
          <p:cNvPr id="7172" name="Rectangle 19"/>
          <p:cNvSpPr>
            <a:spLocks noChangeArrowheads="1"/>
          </p:cNvSpPr>
          <p:nvPr/>
        </p:nvSpPr>
        <p:spPr bwMode="auto">
          <a:xfrm>
            <a:off x="8391525" y="1905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173" name="AutoShape 20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3657600" cy="914400"/>
          </a:xfrm>
          <a:noFill/>
        </p:spPr>
        <p:txBody>
          <a:bodyPr/>
          <a:lstStyle/>
          <a:p>
            <a:pPr eaLnBrk="1" hangingPunct="1"/>
            <a:r>
              <a:rPr lang="en-US"/>
              <a:t>But what if I have already been sexually abused?</a:t>
            </a:r>
          </a:p>
        </p:txBody>
      </p:sp>
      <p:sp>
        <p:nvSpPr>
          <p:cNvPr id="7174" name="Rectangle 21"/>
          <p:cNvSpPr>
            <a:spLocks noChangeArrowheads="1"/>
          </p:cNvSpPr>
          <p:nvPr/>
        </p:nvSpPr>
        <p:spPr bwMode="auto">
          <a:xfrm>
            <a:off x="762000" y="1676400"/>
            <a:ext cx="3429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000">
                <a:latin typeface="Lucida Handwriting" pitchFamily="66" charset="0"/>
              </a:rPr>
              <a:t>	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If you have experienced sexual abuse already, you need to know that it was not your fault.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You also need to know that God loves you and would never have wanted sexual abuse to happen to you.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If you are still being abused, now is the time to talk with someone who can help keep you safe.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Sometimes it helps kids feel better to talk with someone, even if the abuse has ended.</a:t>
            </a:r>
          </a:p>
        </p:txBody>
      </p:sp>
      <p:sp>
        <p:nvSpPr>
          <p:cNvPr id="7175" name="Rectangle 22"/>
          <p:cNvSpPr>
            <a:spLocks noChangeArrowheads="1"/>
          </p:cNvSpPr>
          <p:nvPr/>
        </p:nvSpPr>
        <p:spPr bwMode="auto">
          <a:xfrm>
            <a:off x="212725" y="2286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13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7"/>
          <p:cNvSpPr>
            <a:spLocks noChangeArrowheads="1"/>
          </p:cNvSpPr>
          <p:nvPr/>
        </p:nvSpPr>
        <p:spPr bwMode="auto">
          <a:xfrm>
            <a:off x="4953000" y="2057400"/>
            <a:ext cx="3352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1600" b="1">
                <a:solidFill>
                  <a:schemeClr val="tx2"/>
                </a:solidFill>
              </a:rPr>
              <a:t>Emotional Boundary Violations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4800600" y="37338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Ridiculing the beliefs of your family.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Calling or Emailing too much.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Giving too many gifts or secret gifts.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Acting too possessive.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8378825" y="2286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197" name="AutoShape 10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3657600" cy="914400"/>
          </a:xfrm>
          <a:noFill/>
        </p:spPr>
        <p:txBody>
          <a:bodyPr/>
          <a:lstStyle/>
          <a:p>
            <a:pPr eaLnBrk="1" hangingPunct="1"/>
            <a:r>
              <a:rPr lang="en-US"/>
              <a:t>But what’s the big deal if someone violates my boundaries?</a:t>
            </a:r>
          </a:p>
        </p:txBody>
      </p:sp>
      <p:sp>
        <p:nvSpPr>
          <p:cNvPr id="8198" name="Rectangle 11"/>
          <p:cNvSpPr>
            <a:spLocks noChangeArrowheads="1"/>
          </p:cNvSpPr>
          <p:nvPr/>
        </p:nvSpPr>
        <p:spPr bwMode="auto">
          <a:xfrm>
            <a:off x="762000" y="1676400"/>
            <a:ext cx="3352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000">
                <a:latin typeface="Lucida Handwriting" pitchFamily="66" charset="0"/>
              </a:rPr>
              <a:t>	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It’s possible that when an adult or older youth violates your boundaries that it could lead to sexual abuse.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Once someone has violated your boundaries you may feel like you have to have sexual contact with them  even if you don’t want to. 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You may feel like you owe them something.  You may think you would get in just as much trouble as they would if you told.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But it’s not true.  It’s not your fault and there are adults who want to help you.</a:t>
            </a:r>
          </a:p>
        </p:txBody>
      </p: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212725" y="2286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11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Behavioral Boundaries</a:t>
            </a:r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762000" y="16764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	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Behavioral boundaries are where you draw the lines about, 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200">
                <a:latin typeface="Lucida Handwriting" pitchFamily="66" charset="0"/>
              </a:rPr>
              <a:t>What you will or won’t do,.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200">
                <a:latin typeface="Lucida Handwriting" pitchFamily="66" charset="0"/>
              </a:rPr>
              <a:t>What set of rules you follow</a:t>
            </a:r>
            <a:r>
              <a:rPr lang="en-US" sz="1000">
                <a:latin typeface="Lucida Handwriting" pitchFamily="66" charset="0"/>
              </a:rPr>
              <a:t>.</a:t>
            </a:r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187325" y="1778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9221" name="AutoShape 10"/>
          <p:cNvSpPr>
            <a:spLocks noChangeArrowheads="1"/>
          </p:cNvSpPr>
          <p:nvPr/>
        </p:nvSpPr>
        <p:spPr bwMode="auto">
          <a:xfrm>
            <a:off x="4800600" y="2057400"/>
            <a:ext cx="35052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1600" b="1">
                <a:solidFill>
                  <a:schemeClr val="tx2"/>
                </a:solidFill>
              </a:rPr>
              <a:t>Behavioral Boundary Violations</a:t>
            </a: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4800600" y="37338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Talking about sexual activities.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Showing you pornography.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Giving you alcohol or drugs.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Getting you to lie or keep secrets.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</p:txBody>
      </p: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8378825" y="2159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Emotional Boundaries</a:t>
            </a:r>
          </a:p>
        </p:txBody>
      </p: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762000" y="16764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	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Emotional boundaries are where you draw the lines about, 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200">
                <a:latin typeface="Lucida Handwriting" pitchFamily="66" charset="0"/>
              </a:rPr>
              <a:t>Who you share personal information with,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200">
                <a:latin typeface="Lucida Handwriting" pitchFamily="66" charset="0"/>
              </a:rPr>
              <a:t>Who you talk to about your feelings, and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200">
                <a:latin typeface="Lucida Handwriting" pitchFamily="66" charset="0"/>
              </a:rPr>
              <a:t>Who you spend time with.</a:t>
            </a:r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187325" y="1778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0245" name="AutoShape 10"/>
          <p:cNvSpPr>
            <a:spLocks noChangeArrowheads="1"/>
          </p:cNvSpPr>
          <p:nvPr/>
        </p:nvSpPr>
        <p:spPr bwMode="auto">
          <a:xfrm>
            <a:off x="4800600" y="2057400"/>
            <a:ext cx="36576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1600" b="1">
                <a:solidFill>
                  <a:schemeClr val="tx2"/>
                </a:solidFill>
              </a:rPr>
              <a:t>Okay, so what do I do if someone violates my boundaries?</a:t>
            </a:r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4800600" y="3657600"/>
            <a:ext cx="3352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Avoid the person.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Tell the person you’re not allowed to do what they want you to do.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Tell the person you don’t like what they’re doing.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Tell your parents, a trusted adult or a friend what has happened.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</p:txBody>
      </p:sp>
      <p:sp>
        <p:nvSpPr>
          <p:cNvPr id="10247" name="Rectangle 12"/>
          <p:cNvSpPr>
            <a:spLocks noChangeArrowheads="1"/>
          </p:cNvSpPr>
          <p:nvPr/>
        </p:nvSpPr>
        <p:spPr bwMode="auto">
          <a:xfrm>
            <a:off x="8378825" y="2159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Physical Boundaries</a:t>
            </a:r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762000" y="16764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	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>
                <a:latin typeface="Lucida Handwriting" pitchFamily="66" charset="0"/>
              </a:rPr>
              <a:t>Physical boundaries are where you draw the lines about, 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200">
                <a:latin typeface="Lucida Handwriting" pitchFamily="66" charset="0"/>
              </a:rPr>
              <a:t>Who can touch you,.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200">
                <a:latin typeface="Lucida Handwriting" pitchFamily="66" charset="0"/>
              </a:rPr>
              <a:t>How much they can touch you, and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200">
                <a:latin typeface="Lucida Handwriting" pitchFamily="66" charset="0"/>
              </a:rPr>
              <a:t>Where they can touch you.</a:t>
            </a: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187325" y="1778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269" name="AutoShape 10"/>
          <p:cNvSpPr>
            <a:spLocks noChangeArrowheads="1"/>
          </p:cNvSpPr>
          <p:nvPr/>
        </p:nvSpPr>
        <p:spPr bwMode="auto">
          <a:xfrm>
            <a:off x="4800600" y="2057400"/>
            <a:ext cx="36576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1600" b="1">
                <a:solidFill>
                  <a:schemeClr val="tx2"/>
                </a:solidFill>
              </a:rPr>
              <a:t>The truth is, I feel like I went along with the person.  What now?</a:t>
            </a:r>
          </a:p>
        </p:txBody>
      </p:sp>
      <p:sp>
        <p:nvSpPr>
          <p:cNvPr id="11270" name="Rectangle 11"/>
          <p:cNvSpPr>
            <a:spLocks noChangeArrowheads="1"/>
          </p:cNvSpPr>
          <p:nvPr/>
        </p:nvSpPr>
        <p:spPr bwMode="auto">
          <a:xfrm>
            <a:off x="4800600" y="3657600"/>
            <a:ext cx="3352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 dirty="0">
                <a:latin typeface="Lucida Handwriting" pitchFamily="66" charset="0"/>
              </a:rPr>
              <a:t>First, you need to know that child molesters are very clever at making kids think it was their fault.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200" dirty="0">
                <a:latin typeface="Lucida Handwriting" pitchFamily="66" charset="0"/>
              </a:rPr>
              <a:t>Second, just because you may have done some things you are ashamed of or wished you hadn’t…doesn’t mean the abuse was your fault.</a:t>
            </a: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 dirty="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 dirty="0">
              <a:latin typeface="Lucida Handwriting" pitchFamily="66" charset="0"/>
            </a:endParaRPr>
          </a:p>
        </p:txBody>
      </p:sp>
      <p:sp>
        <p:nvSpPr>
          <p:cNvPr id="11271" name="Rectangle 12"/>
          <p:cNvSpPr>
            <a:spLocks noChangeArrowheads="1"/>
          </p:cNvSpPr>
          <p:nvPr/>
        </p:nvSpPr>
        <p:spPr bwMode="auto">
          <a:xfrm>
            <a:off x="8391525" y="2413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14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But how can an older kid be sexually abused?</a:t>
            </a:r>
          </a:p>
        </p:txBody>
      </p:sp>
      <p:sp>
        <p:nvSpPr>
          <p:cNvPr id="1229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14375" y="1924050"/>
            <a:ext cx="3276600" cy="3876675"/>
          </a:xfrm>
          <a:noFill/>
        </p:spPr>
        <p:txBody>
          <a:bodyPr/>
          <a:lstStyle/>
          <a:p>
            <a:pPr eaLnBrk="1" hangingPunct="1"/>
            <a:r>
              <a:rPr lang="en-US" sz="1200">
                <a:latin typeface="Lucida Handwriting" pitchFamily="66" charset="0"/>
              </a:rPr>
              <a:t>	Usually, sexual abuse of an adolescent or a teenager starts with boundary violations.</a:t>
            </a:r>
          </a:p>
          <a:p>
            <a:pPr eaLnBrk="1" hangingPunct="1"/>
            <a:endParaRPr lang="en-US" sz="1200">
              <a:latin typeface="Lucida Handwriting" pitchFamily="66" charset="0"/>
            </a:endParaRPr>
          </a:p>
          <a:p>
            <a:pPr eaLnBrk="1" hangingPunct="1"/>
            <a:r>
              <a:rPr lang="en-US" sz="1200">
                <a:latin typeface="Lucida Handwriting" pitchFamily="66" charset="0"/>
              </a:rPr>
              <a:t>	An adult or older kid can  push boundaries before the sexual activities even start.</a:t>
            </a:r>
          </a:p>
          <a:p>
            <a:pPr eaLnBrk="1" hangingPunct="1"/>
            <a:endParaRPr lang="en-US" sz="1200">
              <a:latin typeface="Lucida Handwriting" pitchFamily="66" charset="0"/>
            </a:endParaRPr>
          </a:p>
          <a:p>
            <a:pPr eaLnBrk="1" hangingPunct="1">
              <a:spcBef>
                <a:spcPct val="0"/>
              </a:spcBef>
            </a:pPr>
            <a:endParaRPr lang="en-US" sz="1200">
              <a:latin typeface="Lucida Handwriting" pitchFamily="66" charset="0"/>
            </a:endParaRPr>
          </a:p>
        </p:txBody>
      </p:sp>
      <p:sp>
        <p:nvSpPr>
          <p:cNvPr id="12292" name="Rectangle 16"/>
          <p:cNvSpPr>
            <a:spLocks noChangeArrowheads="1"/>
          </p:cNvSpPr>
          <p:nvPr/>
        </p:nvSpPr>
        <p:spPr bwMode="auto">
          <a:xfrm>
            <a:off x="187325" y="1778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293" name="AutoShape 17"/>
          <p:cNvSpPr>
            <a:spLocks noChangeArrowheads="1"/>
          </p:cNvSpPr>
          <p:nvPr/>
        </p:nvSpPr>
        <p:spPr bwMode="auto">
          <a:xfrm>
            <a:off x="4800600" y="2057400"/>
            <a:ext cx="36576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1600" b="1">
                <a:solidFill>
                  <a:schemeClr val="tx2"/>
                </a:solidFill>
              </a:rPr>
              <a:t>Who can I talk to if I have been abused or my friend has been abused?</a:t>
            </a:r>
          </a:p>
        </p:txBody>
      </p:sp>
      <p:sp>
        <p:nvSpPr>
          <p:cNvPr id="12294" name="Rectangle 18"/>
          <p:cNvSpPr>
            <a:spLocks noChangeArrowheads="1"/>
          </p:cNvSpPr>
          <p:nvPr/>
        </p:nvSpPr>
        <p:spPr bwMode="auto">
          <a:xfrm>
            <a:off x="4800600" y="3657600"/>
            <a:ext cx="3352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One or both of your parents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A trusted adult at school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A trusted adult at church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A trusted family member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A family friend you trust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Your friend’s parents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The police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1200">
                <a:latin typeface="Lucida Handwriting" pitchFamily="66" charset="0"/>
              </a:rPr>
              <a:t>Child protective services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endParaRPr lang="en-US" sz="12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000">
              <a:latin typeface="Lucida Handwriting" pitchFamily="66" charset="0"/>
            </a:endParaRPr>
          </a:p>
          <a:p>
            <a:pPr marL="342900" indent="-342900" eaLnBrk="1" hangingPunct="1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200">
              <a:latin typeface="Lucida Handwriting" pitchFamily="66" charset="0"/>
            </a:endParaRPr>
          </a:p>
        </p:txBody>
      </p:sp>
      <p:sp>
        <p:nvSpPr>
          <p:cNvPr id="12295" name="Rectangle 19"/>
          <p:cNvSpPr>
            <a:spLocks noChangeArrowheads="1"/>
          </p:cNvSpPr>
          <p:nvPr/>
        </p:nvSpPr>
        <p:spPr bwMode="auto">
          <a:xfrm>
            <a:off x="8378825" y="1905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r>
              <a:rPr lang="en-US" sz="2600" b="1">
                <a:solidFill>
                  <a:schemeClr val="bg1"/>
                </a:solidFill>
              </a:rPr>
              <a:t>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Copperplate Gothic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374</TotalTime>
  <Words>412</Words>
  <Application>Microsoft Office PowerPoint</Application>
  <PresentationFormat>Letter Paper (8.5x11 in)</PresentationFormat>
  <Paragraphs>128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Bookman Old Style</vt:lpstr>
      <vt:lpstr>Copperplate Gothic Bold</vt:lpstr>
      <vt:lpstr>Copperplate Gothic Light</vt:lpstr>
      <vt:lpstr>Lucida Handwriting</vt:lpstr>
      <vt:lpstr>Times New Roman</vt:lpstr>
      <vt:lpstr>Wingdings</vt:lpstr>
      <vt:lpstr>Capsules</vt:lpstr>
      <vt:lpstr>Document</vt:lpstr>
      <vt:lpstr>PowerPoint Presentation</vt:lpstr>
      <vt:lpstr>PowerPoint Presentation</vt:lpstr>
      <vt:lpstr>What if all this is happening to my friend, not me?</vt:lpstr>
      <vt:lpstr>But what if I have already been sexually abused?</vt:lpstr>
      <vt:lpstr>But what’s the big deal if someone violates my boundaries?</vt:lpstr>
      <vt:lpstr>Behavioral Boundaries</vt:lpstr>
      <vt:lpstr>Emotional Boundaries</vt:lpstr>
      <vt:lpstr>Physical Boundaries</vt:lpstr>
      <vt:lpstr>But how can an older kid be sexually abused?</vt:lpstr>
      <vt:lpstr>What is sexual abuse?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to protect… for youth.</dc:title>
  <dc:creator>Monica Applewhite</dc:creator>
  <cp:lastModifiedBy>Suzanne Lynch</cp:lastModifiedBy>
  <cp:revision>28</cp:revision>
  <dcterms:created xsi:type="dcterms:W3CDTF">2003-09-04T04:48:06Z</dcterms:created>
  <dcterms:modified xsi:type="dcterms:W3CDTF">2020-04-22T17:48:24Z</dcterms:modified>
</cp:coreProperties>
</file>